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329" r:id="rId3"/>
    <p:sldId id="330" r:id="rId4"/>
    <p:sldId id="331" r:id="rId5"/>
    <p:sldId id="332" r:id="rId6"/>
    <p:sldId id="1590" r:id="rId7"/>
    <p:sldId id="1566" r:id="rId8"/>
    <p:sldId id="1569" r:id="rId9"/>
    <p:sldId id="1592" r:id="rId10"/>
    <p:sldId id="1790" r:id="rId11"/>
    <p:sldId id="1798" r:id="rId12"/>
    <p:sldId id="1802" r:id="rId13"/>
    <p:sldId id="1852" r:id="rId14"/>
    <p:sldId id="1853" r:id="rId15"/>
    <p:sldId id="1854" r:id="rId16"/>
    <p:sldId id="1840" r:id="rId17"/>
    <p:sldId id="1841" r:id="rId18"/>
    <p:sldId id="1842" r:id="rId19"/>
    <p:sldId id="1580" r:id="rId20"/>
    <p:sldId id="1570" r:id="rId21"/>
    <p:sldId id="1571" r:id="rId22"/>
    <p:sldId id="1572" r:id="rId23"/>
    <p:sldId id="1663" r:id="rId24"/>
    <p:sldId id="1667" r:id="rId25"/>
    <p:sldId id="1680" r:id="rId26"/>
    <p:sldId id="1682" r:id="rId27"/>
    <p:sldId id="1684" r:id="rId28"/>
    <p:sldId id="1687" r:id="rId29"/>
    <p:sldId id="1834" r:id="rId30"/>
    <p:sldId id="1835" r:id="rId31"/>
    <p:sldId id="1836" r:id="rId32"/>
    <p:sldId id="1820" r:id="rId33"/>
    <p:sldId id="1821" r:id="rId34"/>
    <p:sldId id="1825" r:id="rId35"/>
    <p:sldId id="1826" r:id="rId36"/>
    <p:sldId id="1827" r:id="rId37"/>
    <p:sldId id="1828" r:id="rId38"/>
    <p:sldId id="1829" r:id="rId39"/>
    <p:sldId id="1832" r:id="rId40"/>
    <p:sldId id="1855" r:id="rId41"/>
    <p:sldId id="1856" r:id="rId42"/>
    <p:sldId id="1845" r:id="rId43"/>
    <p:sldId id="1846" r:id="rId44"/>
    <p:sldId id="1847" r:id="rId45"/>
    <p:sldId id="1848" r:id="rId46"/>
    <p:sldId id="1849" r:id="rId47"/>
    <p:sldId id="1850" r:id="rId48"/>
    <p:sldId id="1851" r:id="rId49"/>
    <p:sldId id="1857" r:id="rId50"/>
    <p:sldId id="1858" r:id="rId51"/>
    <p:sldId id="1859" r:id="rId52"/>
    <p:sldId id="1860" r:id="rId53"/>
    <p:sldId id="1861" r:id="rId54"/>
    <p:sldId id="1862" r:id="rId55"/>
    <p:sldId id="1863" r:id="rId56"/>
    <p:sldId id="1864" r:id="rId57"/>
    <p:sldId id="1865" r:id="rId58"/>
    <p:sldId id="1866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0080625" cy="7559675"/>
  <p:notesSz cx="7772400" cy="100584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1"/>
  </p:normalViewPr>
  <p:slideViewPr>
    <p:cSldViewPr snapToGrid="0" snapToObjects="1">
      <p:cViewPr varScale="1">
        <p:scale>
          <a:sx n="116" d="100"/>
          <a:sy n="116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1490918-5261-4F70-8F4D-25A6EC52622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5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9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1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226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1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105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9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53587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80315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129396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“Novak Djokovic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Garros”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8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P(Novak Djokovic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2021, Novak Djokovic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patru</a:t>
                </a:r>
                <a:r>
                  <a:rPr lang="en-US" sz="2400" dirty="0"/>
                  <a:t> finale de Roland Garros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Novak Djokovic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pe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ATP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578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25267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692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25764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711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56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12470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38695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632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/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7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4848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3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1183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6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4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10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199100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4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5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8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52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/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0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34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8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47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8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7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1242000" y="4473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184360" y="643068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6086520" y="396792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7794720" y="573948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213640" y="64368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3583080" y="391176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39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0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1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2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TextShape 1">
            <a:extLst>
              <a:ext uri="{FF2B5EF4-FFF2-40B4-BE49-F238E27FC236}">
                <a16:creationId xmlns:a16="http://schemas.microsoft.com/office/drawing/2014/main" id="{0A155217-538E-F64D-8980-FF7CD7F1120F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Precision-Recall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B63AED5-E9F5-9F4F-B710-DB21D8A492C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2"/>
          <p:cNvSpPr/>
          <p:nvPr/>
        </p:nvSpPr>
        <p:spPr>
          <a:xfrm>
            <a:off x="360000" y="1913040"/>
            <a:ext cx="675252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Precision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55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6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7" name="CustomShape 5"/>
          <p:cNvSpPr/>
          <p:nvPr/>
        </p:nvSpPr>
        <p:spPr>
          <a:xfrm>
            <a:off x="3673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Precision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16167000">
            <a:off x="1537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Recall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6541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808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2821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62" name="CustomShape 10"/>
          <p:cNvSpPr/>
          <p:nvPr/>
        </p:nvSpPr>
        <p:spPr>
          <a:xfrm>
            <a:off x="3379320" y="3097080"/>
            <a:ext cx="3436200" cy="3176280"/>
          </a:xfrm>
          <a:custGeom>
            <a:avLst/>
            <a:gdLst/>
            <a:ahLst/>
            <a:cxnLst/>
            <a:rect l="l" t="t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3" name="Line 11"/>
          <p:cNvSpPr/>
          <p:nvPr/>
        </p:nvSpPr>
        <p:spPr>
          <a:xfrm flipH="1">
            <a:off x="3433320" y="3265920"/>
            <a:ext cx="316800" cy="39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4" name="Line 12"/>
          <p:cNvSpPr/>
          <p:nvPr/>
        </p:nvSpPr>
        <p:spPr>
          <a:xfrm flipH="1">
            <a:off x="3448800" y="3345480"/>
            <a:ext cx="532080" cy="661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5" name="Line 13"/>
          <p:cNvSpPr/>
          <p:nvPr/>
        </p:nvSpPr>
        <p:spPr>
          <a:xfrm flipH="1">
            <a:off x="3448800" y="3414600"/>
            <a:ext cx="748800" cy="9417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6" name="Line 14"/>
          <p:cNvSpPr/>
          <p:nvPr/>
        </p:nvSpPr>
        <p:spPr>
          <a:xfrm flipH="1">
            <a:off x="3448800" y="3519000"/>
            <a:ext cx="956880" cy="1207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7" name="Line 15"/>
          <p:cNvSpPr/>
          <p:nvPr/>
        </p:nvSpPr>
        <p:spPr>
          <a:xfrm flipH="1">
            <a:off x="3462480" y="3657600"/>
            <a:ext cx="1150920" cy="1401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8" name="Line 16"/>
          <p:cNvSpPr/>
          <p:nvPr/>
        </p:nvSpPr>
        <p:spPr>
          <a:xfrm flipH="1">
            <a:off x="3504240" y="3806280"/>
            <a:ext cx="130320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9" name="Line 17"/>
          <p:cNvSpPr/>
          <p:nvPr/>
        </p:nvSpPr>
        <p:spPr>
          <a:xfrm flipH="1">
            <a:off x="3462480" y="397512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0" name="Line 18"/>
          <p:cNvSpPr/>
          <p:nvPr/>
        </p:nvSpPr>
        <p:spPr>
          <a:xfrm flipH="1">
            <a:off x="3490200" y="4111200"/>
            <a:ext cx="1677240" cy="20008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1" name="Line 19"/>
          <p:cNvSpPr/>
          <p:nvPr/>
        </p:nvSpPr>
        <p:spPr>
          <a:xfrm flipH="1">
            <a:off x="3711960" y="4255560"/>
            <a:ext cx="1663560" cy="1953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2" name="Line 20"/>
          <p:cNvSpPr/>
          <p:nvPr/>
        </p:nvSpPr>
        <p:spPr>
          <a:xfrm flipH="1">
            <a:off x="4072320" y="4363200"/>
            <a:ext cx="1510920" cy="180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3" name="Line 21"/>
          <p:cNvSpPr/>
          <p:nvPr/>
        </p:nvSpPr>
        <p:spPr>
          <a:xfrm flipH="1">
            <a:off x="4349160" y="4418280"/>
            <a:ext cx="1511280" cy="1804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4" name="Line 22"/>
          <p:cNvSpPr/>
          <p:nvPr/>
        </p:nvSpPr>
        <p:spPr>
          <a:xfrm flipH="1">
            <a:off x="4667760" y="4609800"/>
            <a:ext cx="1358640" cy="160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5" name="Line 23"/>
          <p:cNvSpPr/>
          <p:nvPr/>
        </p:nvSpPr>
        <p:spPr>
          <a:xfrm flipH="1">
            <a:off x="5001480" y="4916880"/>
            <a:ext cx="1080360" cy="1230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6" name="Line 24"/>
          <p:cNvSpPr/>
          <p:nvPr/>
        </p:nvSpPr>
        <p:spPr>
          <a:xfrm flipH="1">
            <a:off x="5278320" y="5214960"/>
            <a:ext cx="858960" cy="966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7" name="Line 25"/>
          <p:cNvSpPr/>
          <p:nvPr/>
        </p:nvSpPr>
        <p:spPr>
          <a:xfrm flipH="1">
            <a:off x="5652360" y="5422320"/>
            <a:ext cx="627480" cy="70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8" name="Line 26"/>
          <p:cNvSpPr/>
          <p:nvPr/>
        </p:nvSpPr>
        <p:spPr>
          <a:xfrm flipH="1">
            <a:off x="5898960" y="5596920"/>
            <a:ext cx="515160" cy="5842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9" name="Line 27"/>
          <p:cNvSpPr/>
          <p:nvPr/>
        </p:nvSpPr>
        <p:spPr>
          <a:xfrm flipH="1">
            <a:off x="6192720" y="5803920"/>
            <a:ext cx="348120" cy="357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0" name="CustomShape 28"/>
          <p:cNvSpPr/>
          <p:nvPr/>
        </p:nvSpPr>
        <p:spPr>
          <a:xfrm>
            <a:off x="3961440" y="4613040"/>
            <a:ext cx="1496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" name="TextShape 1">
            <a:extLst>
              <a:ext uri="{FF2B5EF4-FFF2-40B4-BE49-F238E27FC236}">
                <a16:creationId xmlns:a16="http://schemas.microsoft.com/office/drawing/2014/main" id="{1D4682C5-E6BE-0A4D-8ABA-662E5CFB0E3E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8760" cy="1185840"/>
          </a:xfrm>
          <a:prstGeom prst="rect">
            <a:avLst/>
          </a:prstGeom>
          <a:ln w="0"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144000" y="1913040"/>
            <a:ext cx="9548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FPR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TPR = TP / (TP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+ FN)</a:t>
            </a:r>
            <a:endParaRPr lang="en-US" sz="2800" b="0" strike="noStrike" spc="-1" dirty="0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= 66.67%</a:t>
            </a: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FPR = FP / (FP + TN)</a:t>
            </a:r>
            <a:endParaRPr lang="en-US" sz="2800" b="0" strike="noStrike" spc="-1" dirty="0">
              <a:latin typeface="Arial"/>
            </a:endParaRPr>
          </a:p>
          <a:p>
            <a:pPr marL="108000">
              <a:lnSpc>
                <a:spcPct val="100000"/>
              </a:lnSpc>
              <a:spcAft>
                <a:spcPts val="1414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= 33.33%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484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200" cy="13982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0640" cy="115308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3880" cy="113580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1840" cy="161532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200" cy="157248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2253240" y="424800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7173720" y="4228560"/>
            <a:ext cx="764640" cy="420840"/>
          </a:xfrm>
          <a:custGeom>
            <a:avLst/>
            <a:gdLst/>
            <a:ahLst/>
            <a:cxnLst/>
            <a:rect l="l" t="t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76752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8742240" y="4228560"/>
            <a:ext cx="822600" cy="420840"/>
          </a:xfrm>
          <a:custGeom>
            <a:avLst/>
            <a:gdLst/>
            <a:ahLst/>
            <a:cxnLst/>
            <a:rect l="l" t="t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Not?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5317560" y="42487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4" name="CustomShape 8"/>
          <p:cNvSpPr/>
          <p:nvPr/>
        </p:nvSpPr>
        <p:spPr>
          <a:xfrm>
            <a:off x="3727440" y="4245120"/>
            <a:ext cx="1114920" cy="420840"/>
          </a:xfrm>
          <a:custGeom>
            <a:avLst/>
            <a:gdLst/>
            <a:ahLst/>
            <a:cxnLst/>
            <a:rect l="l" t="t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Person?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495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RO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1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 Unicode MS"/>
                        </a:rPr>
                        <a:t>2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Shape 1">
            <a:extLst>
              <a:ext uri="{FF2B5EF4-FFF2-40B4-BE49-F238E27FC236}">
                <a16:creationId xmlns:a16="http://schemas.microsoft.com/office/drawing/2014/main" id="{76234AF9-F0EF-1A49-BE95-8D351FC5D8F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Curba ROC (Receiver Operating Characteristic)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98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9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0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1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2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3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4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6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95591811-2710-3842-8C74-DD49DC26289A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2"/>
          <p:cNvSpPr/>
          <p:nvPr/>
        </p:nvSpPr>
        <p:spPr>
          <a:xfrm>
            <a:off x="360000" y="1913040"/>
            <a:ext cx="9332280" cy="549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AUC: Aria de sub curba ROC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0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1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2" name="CustomShape 5"/>
          <p:cNvSpPr/>
          <p:nvPr/>
        </p:nvSpPr>
        <p:spPr>
          <a:xfrm>
            <a:off x="3601440" y="640260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 rot="16167000">
            <a:off x="1465200" y="4426920"/>
            <a:ext cx="301716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TPR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6469200" y="640296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2736720" y="640080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2749320" y="2942640"/>
            <a:ext cx="548280" cy="40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3333960" y="3097080"/>
            <a:ext cx="3409560" cy="3176280"/>
          </a:xfrm>
          <a:custGeom>
            <a:avLst/>
            <a:gdLst/>
            <a:ahLst/>
            <a:cxnLst/>
            <a:rect l="l" t="t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8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9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0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1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2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3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4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5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76465D62-D598-9A46-9F59-B00BC3C71912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Măsura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este poate cea mai folosită măsură de tipul F</a:t>
            </a:r>
            <a:r>
              <a:rPr lang="en-US" sz="32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β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28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3760" cy="1272600"/>
          </a:xfrm>
          <a:prstGeom prst="rect">
            <a:avLst/>
          </a:prstGeom>
          <a:ln w="0">
            <a:noFill/>
          </a:ln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981A07FE-BA05-D54E-91F4-C64143741817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31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1800" cy="365724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3" name="CustomShape 4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2DF62522-7ED0-DF49-AFB6-84326B78B679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27840" y="4782240"/>
            <a:ext cx="2842920" cy="116100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6" name="CustomShape 3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Intersecție supra Reuniune (indexul Jaccard)</a:t>
            </a:r>
            <a:endParaRPr lang="en-US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Detecție corectă dacă J(A,B) &gt; 0.5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96320" y="427824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8" name="CustomShape 5"/>
          <p:cNvSpPr/>
          <p:nvPr/>
        </p:nvSpPr>
        <p:spPr>
          <a:xfrm>
            <a:off x="3291840" y="4754880"/>
            <a:ext cx="3565800" cy="166500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0F74C05-3B87-9A40-9519-4767C7452BC8}"/>
              </a:ext>
            </a:extLst>
          </p:cNvPr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187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Media pătratelor erorilor (MSE)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541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120" cy="377100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480" cy="109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55015F6E-2254-A968-E3E2-D4168E5CFE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D4ADA249-DEBD-F805-12BC-B1B38AF3BE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1486F076-AB13-093F-6684-68803A6059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F5D71B6-BE55-26BE-2FDA-21CDB6B2987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69FC9DED-5243-A8E4-2251-EC283053DF3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19860163-C782-DD90-E50B-BE34A7E6283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D905D0F6-908C-53FC-3C27-138725BAECF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099F865B-4FD7-54DF-547B-BCB17831D1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D27AAA37-5235-AAF5-3958-0489F50DB63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42AA2305-21A3-EB51-B449-82B38EFED6B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Corelația Kendall Tau: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Măsură ordinală bazată pe perechi concordante (P) și discordante (Q)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557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7920" cy="133812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120" cy="584280"/>
          </a:xfrm>
          <a:prstGeom prst="rect">
            <a:avLst/>
          </a:prstGeom>
          <a:ln w="0">
            <a:noFill/>
          </a:ln>
        </p:spPr>
      </p:pic>
      <p:pic>
        <p:nvPicPr>
          <p:cNvPr id="559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1960" cy="60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Sunt </a:t>
            </a: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A43B8507-858E-8F5D-3422-99BEC0E6B66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3">
            <a:extLst>
              <a:ext uri="{FF2B5EF4-FFF2-40B4-BE49-F238E27FC236}">
                <a16:creationId xmlns:a16="http://schemas.microsoft.com/office/drawing/2014/main" id="{683BC76B-CF09-40B8-90D3-0EE51088D6F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A0120E2A-86FF-F047-E243-54E8A6DE910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8">
            <a:extLst>
              <a:ext uri="{FF2B5EF4-FFF2-40B4-BE49-F238E27FC236}">
                <a16:creationId xmlns:a16="http://schemas.microsoft.com/office/drawing/2014/main" id="{4322F347-BC39-1726-CBB3-C4221E5C80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Ordinea dificultății conform oamenilor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Discordantă cu ordinea prezisă de sistem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006D24C3-BBFE-4B6D-6699-A5647C861B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2E997B17-4FE0-9B2B-2CE6-E3ECBA0C449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4">
            <a:extLst>
              <a:ext uri="{FF2B5EF4-FFF2-40B4-BE49-F238E27FC236}">
                <a16:creationId xmlns:a16="http://schemas.microsoft.com/office/drawing/2014/main" id="{4FE45BD4-95A8-CBE1-156D-3DFBB18403B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5">
            <a:extLst>
              <a:ext uri="{FF2B5EF4-FFF2-40B4-BE49-F238E27FC236}">
                <a16:creationId xmlns:a16="http://schemas.microsoft.com/office/drawing/2014/main" id="{D9D1D63C-1D5A-3271-AA40-DD22C47B8E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Cât este corelația Kendall Tau?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 = ?, Q = 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981A663B-2374-9574-9D3B-82057A1DB1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8B1A8B4D-99BA-C589-0FA4-F32C6760EE6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2022D24D-640C-50F1-76D3-242F750ACED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613B1159-723B-9E7E-11A4-8AD36FB3E93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065E2DDE-FAB5-94CA-D759-61431E02249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C8130A5D-1241-0403-B4DB-ECA852F32DD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F79F0BDC-53D3-1478-74B6-45269EDA2BC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DF4E4F4D-DF84-9604-0BE9-3A2157EE0CD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586A5A7D-D3D2-5762-8C4B-3DB78A374A7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14BDF7FF-4AE2-6D25-0F3A-A8A96A5BF76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Cum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evaluăm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regresie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2057040"/>
            <a:ext cx="9071280" cy="438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Kendall Tau?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 = 7, Q = 3, Kendall Tau = (7-3) / 10 = 0.4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389">
            <a:extLst>
              <a:ext uri="{FF2B5EF4-FFF2-40B4-BE49-F238E27FC236}">
                <a16:creationId xmlns:a16="http://schemas.microsoft.com/office/drawing/2014/main" id="{1FCB8FFF-014F-B872-8373-4A65B89AEE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4305" y="2926080"/>
            <a:ext cx="1579320" cy="1446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90">
            <a:extLst>
              <a:ext uri="{FF2B5EF4-FFF2-40B4-BE49-F238E27FC236}">
                <a16:creationId xmlns:a16="http://schemas.microsoft.com/office/drawing/2014/main" id="{63614877-6D96-E38F-7D33-0F35175288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12545" y="29343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91">
            <a:extLst>
              <a:ext uri="{FF2B5EF4-FFF2-40B4-BE49-F238E27FC236}">
                <a16:creationId xmlns:a16="http://schemas.microsoft.com/office/drawing/2014/main" id="{DC1DF2A7-9ED9-B761-6080-2DC23A70E3B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6282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92">
            <a:extLst>
              <a:ext uri="{FF2B5EF4-FFF2-40B4-BE49-F238E27FC236}">
                <a16:creationId xmlns:a16="http://schemas.microsoft.com/office/drawing/2014/main" id="{15960C4B-A849-1CE5-4630-526D29D7076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550465" y="293004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6" name="Picture 393">
            <a:extLst>
              <a:ext uri="{FF2B5EF4-FFF2-40B4-BE49-F238E27FC236}">
                <a16:creationId xmlns:a16="http://schemas.microsoft.com/office/drawing/2014/main" id="{FB61E4D0-3AB1-E52E-6144-4ABD655A0E8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53585" y="2937600"/>
            <a:ext cx="1936440" cy="1462680"/>
          </a:xfrm>
          <a:prstGeom prst="rect">
            <a:avLst/>
          </a:prstGeom>
          <a:ln w="0">
            <a:noFill/>
          </a:ln>
        </p:spPr>
      </p:pic>
      <p:pic>
        <p:nvPicPr>
          <p:cNvPr id="7" name="Picture 394">
            <a:extLst>
              <a:ext uri="{FF2B5EF4-FFF2-40B4-BE49-F238E27FC236}">
                <a16:creationId xmlns:a16="http://schemas.microsoft.com/office/drawing/2014/main" id="{714285D4-3B6C-A065-DDD8-3CA7FE276E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17722" y="5677920"/>
            <a:ext cx="1596600" cy="1462680"/>
          </a:xfrm>
          <a:prstGeom prst="rect">
            <a:avLst/>
          </a:prstGeom>
          <a:ln w="0">
            <a:noFill/>
          </a:ln>
        </p:spPr>
      </p:pic>
      <p:pic>
        <p:nvPicPr>
          <p:cNvPr id="8" name="Picture 395">
            <a:extLst>
              <a:ext uri="{FF2B5EF4-FFF2-40B4-BE49-F238E27FC236}">
                <a16:creationId xmlns:a16="http://schemas.microsoft.com/office/drawing/2014/main" id="{8B1CCF94-BB6F-BEDA-4BA0-6F6291CA0DC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922" y="5674860"/>
            <a:ext cx="1084680" cy="1446120"/>
          </a:xfrm>
          <a:prstGeom prst="rect">
            <a:avLst/>
          </a:prstGeom>
          <a:ln w="0">
            <a:noFill/>
          </a:ln>
        </p:spPr>
      </p:pic>
      <p:pic>
        <p:nvPicPr>
          <p:cNvPr id="9" name="Picture 396">
            <a:extLst>
              <a:ext uri="{FF2B5EF4-FFF2-40B4-BE49-F238E27FC236}">
                <a16:creationId xmlns:a16="http://schemas.microsoft.com/office/drawing/2014/main" id="{3EBD4EC3-9EEA-A4C1-FA13-FA4FF680257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14962" y="567036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97">
            <a:extLst>
              <a:ext uri="{FF2B5EF4-FFF2-40B4-BE49-F238E27FC236}">
                <a16:creationId xmlns:a16="http://schemas.microsoft.com/office/drawing/2014/main" id="{05345E05-FA6B-83E3-01DE-28838B2E7F9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9442" y="5677920"/>
            <a:ext cx="1940400" cy="1455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98">
            <a:extLst>
              <a:ext uri="{FF2B5EF4-FFF2-40B4-BE49-F238E27FC236}">
                <a16:creationId xmlns:a16="http://schemas.microsoft.com/office/drawing/2014/main" id="{6B4C9481-B71C-7E90-30D6-139FF410B81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576682" y="5677920"/>
            <a:ext cx="1940400" cy="14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11199</TotalTime>
  <Words>2897</Words>
  <Application>Microsoft Macintosh PowerPoint</Application>
  <PresentationFormat>Custom</PresentationFormat>
  <Paragraphs>749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Cambria Math</vt:lpstr>
      <vt:lpstr>cmsy10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423</cp:revision>
  <dcterms:created xsi:type="dcterms:W3CDTF">2016-10-12T16:27:10Z</dcterms:created>
  <dcterms:modified xsi:type="dcterms:W3CDTF">2024-06-17T06:01:07Z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Custom</vt:lpwstr>
  </property>
  <property fmtid="{D5CDD505-2E9C-101B-9397-08002B2CF9AE}" pid="4" name="Slides">
    <vt:i4>73</vt:i4>
  </property>
</Properties>
</file>